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vml" ContentType="application/vnd.openxmlformats-officedocument.vmlDrawing"/>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rts/chart1.xml" ContentType="application/vnd.openxmlformats-officedocument.drawingml.chart+xml"/>
  <Override PartName="/ppt/theme/themeOverride1.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260" r:id="rId2"/>
    <p:sldId id="261" r:id="rId3"/>
    <p:sldId id="257" r:id="rId4"/>
    <p:sldId id="258" r:id="rId5"/>
    <p:sldId id="259" r:id="rId6"/>
    <p:sldId id="262" r:id="rId7"/>
  </p:sldIdLst>
  <p:sldSz cx="9144000" cy="6858000" type="screen4x3"/>
  <p:notesSz cx="6858000" cy="91440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llanmörkt format 2 - Dekorfärg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varScale="1">
        <p:scale>
          <a:sx n="80" d="100"/>
          <a:sy n="80" d="100"/>
        </p:scale>
        <p:origin x="-1435" y="-72"/>
      </p:cViewPr>
      <p:guideLst>
        <p:guide orient="horz" pos="2205"/>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charts/_rels/chart1.xml.rels><?xml version="1.0" encoding="UTF-8" standalone="yes"?>
<Relationships xmlns="http://schemas.openxmlformats.org/package/2006/relationships"><Relationship Id="rId2" Type="http://schemas.openxmlformats.org/officeDocument/2006/relationships/oleObject" Target="file:///P:\Mallar%20ht%202017\Mall%20Studdata.xls" TargetMode="External"/><Relationship Id="rId1" Type="http://schemas.openxmlformats.org/officeDocument/2006/relationships/themeOverride" Target="../theme/themeOverride1.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a:lstStyle/>
          <a:p>
            <a:pPr>
              <a:defRPr sz="1800" b="1" i="0" u="none" strike="noStrike" baseline="0">
                <a:solidFill>
                  <a:srgbClr val="000000"/>
                </a:solidFill>
                <a:latin typeface="Calibri"/>
                <a:ea typeface="Calibri"/>
                <a:cs typeface="Calibri"/>
              </a:defRPr>
            </a:pPr>
            <a:r>
              <a:rPr lang="sv-SE"/>
              <a:t>Studerandes egna mål vt 2017 - snittvärde 77</a:t>
            </a:r>
          </a:p>
        </c:rich>
      </c:tx>
      <c:layout/>
      <c:overlay val="0"/>
    </c:title>
    <c:autoTitleDeleted val="0"/>
    <c:plotArea>
      <c:layout/>
      <c:barChart>
        <c:barDir val="col"/>
        <c:grouping val="clustered"/>
        <c:varyColors val="0"/>
        <c:ser>
          <c:idx val="0"/>
          <c:order val="0"/>
          <c:spPr>
            <a:solidFill>
              <a:schemeClr val="tx2">
                <a:lumMod val="40000"/>
                <a:lumOff val="60000"/>
              </a:schemeClr>
            </a:solidFill>
            <a:ln>
              <a:solidFill>
                <a:schemeClr val="tx1"/>
              </a:solidFill>
            </a:ln>
          </c:spPr>
          <c:invertIfNegative val="0"/>
          <c:dPt>
            <c:idx val="14"/>
            <c:invertIfNegative val="0"/>
            <c:bubble3D val="0"/>
          </c:dPt>
          <c:dPt>
            <c:idx val="27"/>
            <c:invertIfNegative val="0"/>
            <c:bubble3D val="0"/>
          </c:dPt>
          <c:dPt>
            <c:idx val="29"/>
            <c:invertIfNegative val="0"/>
            <c:bubble3D val="0"/>
            <c:spPr>
              <a:solidFill>
                <a:srgbClr val="C00000"/>
              </a:solidFill>
              <a:ln>
                <a:solidFill>
                  <a:schemeClr val="tx1"/>
                </a:solidFill>
              </a:ln>
            </c:spPr>
          </c:dPt>
          <c:dLbls>
            <c:dLbl>
              <c:idx val="29"/>
              <c:layout/>
              <c:spPr/>
              <c:txPr>
                <a:bodyPr/>
                <a:lstStyle/>
                <a:p>
                  <a:pPr>
                    <a:defRPr b="1"/>
                  </a:pPr>
                  <a:endParaRPr lang="sv-SE"/>
                </a:p>
              </c:txPr>
              <c:dLblPos val="outEnd"/>
              <c:showLegendKey val="0"/>
              <c:showVal val="1"/>
              <c:showCatName val="0"/>
              <c:showSerName val="0"/>
              <c:showPercent val="0"/>
              <c:showBubbleSize val="0"/>
            </c:dLbl>
            <c:showLegendKey val="0"/>
            <c:showVal val="0"/>
            <c:showCatName val="0"/>
            <c:showSerName val="0"/>
            <c:showPercent val="0"/>
            <c:showBubbleSize val="0"/>
          </c:dLbls>
          <c:val>
            <c:numRef>
              <c:f>Deltagaråsikter!$C$54:$C$114</c:f>
              <c:numCache>
                <c:formatCode>0</c:formatCode>
                <c:ptCount val="61"/>
                <c:pt idx="0">
                  <c:v>64.637071651090295</c:v>
                </c:pt>
                <c:pt idx="1">
                  <c:v>67.829268292682897</c:v>
                </c:pt>
                <c:pt idx="2">
                  <c:v>67.975460122699403</c:v>
                </c:pt>
                <c:pt idx="3">
                  <c:v>69.210199004975095</c:v>
                </c:pt>
                <c:pt idx="4">
                  <c:v>69.851254480286698</c:v>
                </c:pt>
                <c:pt idx="5">
                  <c:v>71.057082452431302</c:v>
                </c:pt>
                <c:pt idx="6">
                  <c:v>71.6061855670103</c:v>
                </c:pt>
                <c:pt idx="7">
                  <c:v>71.980306345732998</c:v>
                </c:pt>
                <c:pt idx="8">
                  <c:v>72.233146067415703</c:v>
                </c:pt>
                <c:pt idx="9">
                  <c:v>72.240776699029098</c:v>
                </c:pt>
                <c:pt idx="10">
                  <c:v>72.573643410852696</c:v>
                </c:pt>
                <c:pt idx="11">
                  <c:v>72.825949367088597</c:v>
                </c:pt>
                <c:pt idx="12">
                  <c:v>74.402826855123706</c:v>
                </c:pt>
                <c:pt idx="13">
                  <c:v>74.455657492354803</c:v>
                </c:pt>
                <c:pt idx="14">
                  <c:v>74.514285714285705</c:v>
                </c:pt>
                <c:pt idx="15">
                  <c:v>74.549668874172198</c:v>
                </c:pt>
                <c:pt idx="16">
                  <c:v>74.644117647058806</c:v>
                </c:pt>
                <c:pt idx="17">
                  <c:v>74.651515151515198</c:v>
                </c:pt>
                <c:pt idx="18">
                  <c:v>75.132288401253902</c:v>
                </c:pt>
                <c:pt idx="19">
                  <c:v>75.399491094147606</c:v>
                </c:pt>
                <c:pt idx="20">
                  <c:v>75.477035490605402</c:v>
                </c:pt>
                <c:pt idx="21">
                  <c:v>75.530913978494596</c:v>
                </c:pt>
                <c:pt idx="22">
                  <c:v>75.563049853372405</c:v>
                </c:pt>
                <c:pt idx="23">
                  <c:v>75.615384615384599</c:v>
                </c:pt>
                <c:pt idx="24">
                  <c:v>75.697674418604606</c:v>
                </c:pt>
                <c:pt idx="25">
                  <c:v>75.783050847457602</c:v>
                </c:pt>
                <c:pt idx="26">
                  <c:v>76.400000000000006</c:v>
                </c:pt>
                <c:pt idx="27">
                  <c:v>76.535087719298204</c:v>
                </c:pt>
                <c:pt idx="28">
                  <c:v>76.560150375939898</c:v>
                </c:pt>
                <c:pt idx="29">
                  <c:v>77.058546996221807</c:v>
                </c:pt>
                <c:pt idx="30">
                  <c:v>77.178316690442202</c:v>
                </c:pt>
                <c:pt idx="31">
                  <c:v>77.340264650283601</c:v>
                </c:pt>
                <c:pt idx="32">
                  <c:v>77.371212121212096</c:v>
                </c:pt>
                <c:pt idx="33">
                  <c:v>77.477754237288096</c:v>
                </c:pt>
                <c:pt idx="34">
                  <c:v>77.517628205128204</c:v>
                </c:pt>
                <c:pt idx="35">
                  <c:v>78.019801980197997</c:v>
                </c:pt>
                <c:pt idx="36">
                  <c:v>78.160751565761998</c:v>
                </c:pt>
                <c:pt idx="37">
                  <c:v>78.295336787564807</c:v>
                </c:pt>
                <c:pt idx="38">
                  <c:v>78.587006960556806</c:v>
                </c:pt>
                <c:pt idx="39">
                  <c:v>78.8423913043478</c:v>
                </c:pt>
                <c:pt idx="40">
                  <c:v>79.036184210526301</c:v>
                </c:pt>
                <c:pt idx="41">
                  <c:v>79.745049504950501</c:v>
                </c:pt>
                <c:pt idx="42">
                  <c:v>79.915584415584405</c:v>
                </c:pt>
                <c:pt idx="43">
                  <c:v>80.2508833922261</c:v>
                </c:pt>
                <c:pt idx="44">
                  <c:v>80.3008474576271</c:v>
                </c:pt>
                <c:pt idx="45">
                  <c:v>80.491358024691394</c:v>
                </c:pt>
                <c:pt idx="46">
                  <c:v>80.589694656488604</c:v>
                </c:pt>
                <c:pt idx="47">
                  <c:v>80.848400556328201</c:v>
                </c:pt>
                <c:pt idx="48">
                  <c:v>80.857311320754704</c:v>
                </c:pt>
                <c:pt idx="49">
                  <c:v>80.937172774869097</c:v>
                </c:pt>
                <c:pt idx="50">
                  <c:v>81.020262216924905</c:v>
                </c:pt>
                <c:pt idx="51">
                  <c:v>81.280961182994403</c:v>
                </c:pt>
                <c:pt idx="52">
                  <c:v>81.622425629290603</c:v>
                </c:pt>
                <c:pt idx="53">
                  <c:v>82.252136752136806</c:v>
                </c:pt>
                <c:pt idx="54">
                  <c:v>82.767175572519093</c:v>
                </c:pt>
                <c:pt idx="55">
                  <c:v>82.947145877378404</c:v>
                </c:pt>
                <c:pt idx="56">
                  <c:v>82.960683760683807</c:v>
                </c:pt>
                <c:pt idx="57">
                  <c:v>84.996835443037995</c:v>
                </c:pt>
                <c:pt idx="58">
                  <c:v>86.436283185840693</c:v>
                </c:pt>
                <c:pt idx="59">
                  <c:v>87.096018735363003</c:v>
                </c:pt>
                <c:pt idx="60">
                  <c:v>88.487179487179503</c:v>
                </c:pt>
              </c:numCache>
            </c:numRef>
          </c:val>
        </c:ser>
        <c:dLbls>
          <c:showLegendKey val="0"/>
          <c:showVal val="0"/>
          <c:showCatName val="0"/>
          <c:showSerName val="0"/>
          <c:showPercent val="0"/>
          <c:showBubbleSize val="0"/>
        </c:dLbls>
        <c:gapWidth val="150"/>
        <c:axId val="332371840"/>
        <c:axId val="332373376"/>
      </c:barChart>
      <c:catAx>
        <c:axId val="332371840"/>
        <c:scaling>
          <c:orientation val="minMax"/>
        </c:scaling>
        <c:delete val="0"/>
        <c:axPos val="b"/>
        <c:numFmt formatCode="General" sourceLinked="1"/>
        <c:majorTickMark val="out"/>
        <c:minorTickMark val="none"/>
        <c:tickLblPos val="nextTo"/>
        <c:txPr>
          <a:bodyPr rot="0" vert="horz"/>
          <a:lstStyle/>
          <a:p>
            <a:pPr>
              <a:defRPr sz="1000" b="0" i="0" u="none" strike="noStrike" baseline="0">
                <a:solidFill>
                  <a:srgbClr val="000000"/>
                </a:solidFill>
                <a:latin typeface="Calibri"/>
                <a:ea typeface="Calibri"/>
                <a:cs typeface="Calibri"/>
              </a:defRPr>
            </a:pPr>
            <a:endParaRPr lang="sv-SE"/>
          </a:p>
        </c:txPr>
        <c:crossAx val="332373376"/>
        <c:crosses val="autoZero"/>
        <c:auto val="1"/>
        <c:lblAlgn val="ctr"/>
        <c:lblOffset val="100"/>
        <c:noMultiLvlLbl val="0"/>
      </c:catAx>
      <c:valAx>
        <c:axId val="332373376"/>
        <c:scaling>
          <c:orientation val="minMax"/>
        </c:scaling>
        <c:delete val="0"/>
        <c:axPos val="l"/>
        <c:majorGridlines/>
        <c:numFmt formatCode="0" sourceLinked="1"/>
        <c:majorTickMark val="out"/>
        <c:minorTickMark val="none"/>
        <c:tickLblPos val="nextTo"/>
        <c:txPr>
          <a:bodyPr rot="0" vert="horz"/>
          <a:lstStyle/>
          <a:p>
            <a:pPr>
              <a:defRPr sz="1000" b="0" i="0" u="none" strike="noStrike" baseline="0">
                <a:solidFill>
                  <a:srgbClr val="000000"/>
                </a:solidFill>
                <a:latin typeface="Calibri"/>
                <a:ea typeface="Calibri"/>
                <a:cs typeface="Calibri"/>
              </a:defRPr>
            </a:pPr>
            <a:endParaRPr lang="sv-SE"/>
          </a:p>
        </c:txPr>
        <c:crossAx val="332371840"/>
        <c:crosses val="autoZero"/>
        <c:crossBetween val="between"/>
      </c:valAx>
      <c:spPr>
        <a:solidFill>
          <a:srgbClr val="FFFF99"/>
        </a:solidFill>
      </c:spPr>
    </c:plotArea>
    <c:plotVisOnly val="1"/>
    <c:dispBlanksAs val="gap"/>
    <c:showDLblsOverMax val="0"/>
  </c:chart>
  <c:txPr>
    <a:bodyPr/>
    <a:lstStyle/>
    <a:p>
      <a:pPr>
        <a:defRPr sz="1000" b="0" i="0" u="none" strike="noStrike" baseline="0">
          <a:solidFill>
            <a:srgbClr val="000000"/>
          </a:solidFill>
          <a:latin typeface="Calibri"/>
          <a:ea typeface="Calibri"/>
          <a:cs typeface="Calibri"/>
        </a:defRPr>
      </a:pPr>
      <a:endParaRPr lang="sv-SE"/>
    </a:p>
  </c:txPr>
  <c:externalData r:id="rId2">
    <c:autoUpdate val="0"/>
  </c:externalData>
</c:chartSpace>
</file>

<file path=ppt/drawings/_rels/vmlDrawing1.vml.rels><?xml version="1.0" encoding="UTF-8" standalone="yes"?>
<Relationships xmlns="http://schemas.openxmlformats.org/package/2006/relationships"><Relationship Id="rId1" Type="http://schemas.openxmlformats.org/officeDocument/2006/relationships/image" Target="../media/image4.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sv-SE"/>
          </a:p>
        </p:txBody>
      </p:sp>
      <p:sp>
        <p:nvSpPr>
          <p:cNvPr id="3" name="Platshållare för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BE4822F-1D72-4E94-B1AD-27B4BC07F222}" type="datetimeFigureOut">
              <a:rPr lang="sv-SE" smtClean="0"/>
              <a:t>2017-09-11</a:t>
            </a:fld>
            <a:endParaRPr lang="sv-SE"/>
          </a:p>
        </p:txBody>
      </p:sp>
      <p:sp>
        <p:nvSpPr>
          <p:cNvPr id="4" name="Platshållare för bildobjekt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sv-SE"/>
          </a:p>
        </p:txBody>
      </p:sp>
      <p:sp>
        <p:nvSpPr>
          <p:cNvPr id="5" name="Platshållare för anteckninga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6" name="Platshållare för sidfot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sv-SE"/>
          </a:p>
        </p:txBody>
      </p:sp>
      <p:sp>
        <p:nvSpPr>
          <p:cNvPr id="7" name="Platshållare för bildnumm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0B61C33-D980-4F50-8A25-C5CA87FF26BA}" type="slidenum">
              <a:rPr lang="sv-SE" smtClean="0"/>
              <a:t>‹#›</a:t>
            </a:fld>
            <a:endParaRPr lang="sv-SE"/>
          </a:p>
        </p:txBody>
      </p:sp>
    </p:spTree>
    <p:extLst>
      <p:ext uri="{BB962C8B-B14F-4D97-AF65-F5344CB8AC3E}">
        <p14:creationId xmlns:p14="http://schemas.microsoft.com/office/powerpoint/2010/main" val="280636573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charset="0"/>
              </a:defRPr>
            </a:lvl1pPr>
            <a:lvl2pPr marL="742950" indent="-285750">
              <a:spcBef>
                <a:spcPct val="30000"/>
              </a:spcBef>
              <a:defRPr sz="1200">
                <a:solidFill>
                  <a:schemeClr val="tx1"/>
                </a:solidFill>
                <a:latin typeface="Arial" charset="0"/>
              </a:defRPr>
            </a:lvl2pPr>
            <a:lvl3pPr marL="1143000" indent="-228600">
              <a:spcBef>
                <a:spcPct val="30000"/>
              </a:spcBef>
              <a:defRPr sz="1200">
                <a:solidFill>
                  <a:schemeClr val="tx1"/>
                </a:solidFill>
                <a:latin typeface="Arial" charset="0"/>
              </a:defRPr>
            </a:lvl3pPr>
            <a:lvl4pPr marL="1600200" indent="-228600">
              <a:spcBef>
                <a:spcPct val="30000"/>
              </a:spcBef>
              <a:defRPr sz="1200">
                <a:solidFill>
                  <a:schemeClr val="tx1"/>
                </a:solidFill>
                <a:latin typeface="Arial" charset="0"/>
              </a:defRPr>
            </a:lvl4pPr>
            <a:lvl5pPr marL="2057400" indent="-22860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a:spcBef>
                <a:spcPct val="0"/>
              </a:spcBef>
            </a:pPr>
            <a:fld id="{63F8E35C-5094-4CDE-997A-7EF19051A5D9}" type="slidenum">
              <a:rPr lang="sv-SE" altLang="sv-SE" smtClean="0"/>
              <a:pPr>
                <a:spcBef>
                  <a:spcPct val="0"/>
                </a:spcBef>
              </a:pPr>
              <a:t>1</a:t>
            </a:fld>
            <a:endParaRPr lang="sv-SE" altLang="sv-SE" smtClean="0"/>
          </a:p>
        </p:txBody>
      </p:sp>
      <p:sp>
        <p:nvSpPr>
          <p:cNvPr id="38915" name="Rectangle 2"/>
          <p:cNvSpPr>
            <a:spLocks noGrp="1" noRot="1" noChangeAspect="1" noChangeArrowheads="1" noTextEdit="1"/>
          </p:cNvSpPr>
          <p:nvPr>
            <p:ph type="sldImg"/>
          </p:nvPr>
        </p:nvSpPr>
        <p:spPr>
          <a:ln/>
        </p:spPr>
      </p:sp>
      <p:sp>
        <p:nvSpPr>
          <p:cNvPr id="3891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sv-SE" altLang="sv-SE" smtClean="0"/>
              <a:t>Redovisningen återspeglar de fyra perspektiven som ingår i enkäterna: deltagarnas egna mål, deltagarnas framtida nytta, folkhögskolans mål och ny kunskap om prioriterade samhällsfrågor.</a:t>
            </a:r>
          </a:p>
          <a:p>
            <a:pPr eaLnBrk="1" hangingPunct="1"/>
            <a:r>
              <a:rPr lang="sv-SE" altLang="sv-SE" smtClean="0"/>
              <a:t>Totalt antal svar för deltagarenkäten respektive lärarenkäten redovisas, samt antalet svar från skolans deltagare respektive lärare (numera även övrig pedagogisk personal).</a:t>
            </a:r>
          </a:p>
          <a:p>
            <a:pPr eaLnBrk="1" hangingPunct="1"/>
            <a:endParaRPr lang="en-US" altLang="sv-SE"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charset="0"/>
              </a:defRPr>
            </a:lvl1pPr>
            <a:lvl2pPr marL="742950" indent="-285750">
              <a:spcBef>
                <a:spcPct val="30000"/>
              </a:spcBef>
              <a:defRPr sz="1200">
                <a:solidFill>
                  <a:schemeClr val="tx1"/>
                </a:solidFill>
                <a:latin typeface="Arial" charset="0"/>
              </a:defRPr>
            </a:lvl2pPr>
            <a:lvl3pPr marL="1143000" indent="-228600">
              <a:spcBef>
                <a:spcPct val="30000"/>
              </a:spcBef>
              <a:defRPr sz="1200">
                <a:solidFill>
                  <a:schemeClr val="tx1"/>
                </a:solidFill>
                <a:latin typeface="Arial" charset="0"/>
              </a:defRPr>
            </a:lvl3pPr>
            <a:lvl4pPr marL="1600200" indent="-228600">
              <a:spcBef>
                <a:spcPct val="30000"/>
              </a:spcBef>
              <a:defRPr sz="1200">
                <a:solidFill>
                  <a:schemeClr val="tx1"/>
                </a:solidFill>
                <a:latin typeface="Arial" charset="0"/>
              </a:defRPr>
            </a:lvl4pPr>
            <a:lvl5pPr marL="2057400" indent="-22860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a:spcBef>
                <a:spcPct val="0"/>
              </a:spcBef>
            </a:pPr>
            <a:fld id="{EB7A6B63-AB95-40BD-993F-2160B2514E3C}" type="slidenum">
              <a:rPr lang="sv-SE" altLang="sv-SE" smtClean="0"/>
              <a:pPr>
                <a:spcBef>
                  <a:spcPct val="0"/>
                </a:spcBef>
              </a:pPr>
              <a:t>2</a:t>
            </a:fld>
            <a:endParaRPr lang="sv-SE" altLang="sv-SE" smtClean="0"/>
          </a:p>
        </p:txBody>
      </p:sp>
      <p:sp>
        <p:nvSpPr>
          <p:cNvPr id="39939" name="Rectangle 2"/>
          <p:cNvSpPr>
            <a:spLocks noRot="1" noChangeArrowheads="1" noTextEdit="1"/>
          </p:cNvSpPr>
          <p:nvPr>
            <p:ph type="sldImg"/>
          </p:nvPr>
        </p:nvSpPr>
        <p:spPr>
          <a:ln/>
        </p:spPr>
      </p:sp>
      <p:sp>
        <p:nvSpPr>
          <p:cNvPr id="399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sv-SE" altLang="sv-SE" sz="1400" smtClean="0"/>
              <a:t>De avgivna svaren, från Håller inte alls med (1) till Håller helt med (4), omvandlads till en skala från 0 till 100. Ofta redovisas medelvärdet av skolans alla svar på en fråga eller en grupp av frågor i jämförelse med alla avgivna svar. Medelvärdet av varje svar ligger på skalan mellan 0 och 100. 50 är skalans mittpunkt. Högre värden än 50 innebär att en majoritet håller med om påståendet. Mindre än 50 betyder motsatsen.</a:t>
            </a:r>
            <a:endParaRPr lang="en-US" altLang="sv-SE" sz="1400"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10"/>
          </p:nvPr>
        </p:nvSpPr>
        <p:spPr/>
        <p:txBody>
          <a:bodyPr/>
          <a:lstStyle/>
          <a:p>
            <a:fld id="{A0B61C33-D980-4F50-8A25-C5CA87FF26BA}" type="slidenum">
              <a:rPr lang="sv-SE" smtClean="0"/>
              <a:t>3</a:t>
            </a:fld>
            <a:endParaRPr lang="sv-SE"/>
          </a:p>
        </p:txBody>
      </p:sp>
    </p:spTree>
    <p:extLst>
      <p:ext uri="{BB962C8B-B14F-4D97-AF65-F5344CB8AC3E}">
        <p14:creationId xmlns:p14="http://schemas.microsoft.com/office/powerpoint/2010/main" val="2452473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Platshållare för bildobjekt 1"/>
          <p:cNvSpPr>
            <a:spLocks noGrp="1" noRot="1" noChangeAspect="1" noTextEdit="1"/>
          </p:cNvSpPr>
          <p:nvPr>
            <p:ph type="sldImg"/>
          </p:nvPr>
        </p:nvSpPr>
        <p:spPr>
          <a:ln/>
        </p:spPr>
      </p:sp>
      <p:sp>
        <p:nvSpPr>
          <p:cNvPr id="41987" name="Platshållare för anteckninga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sv-SE" altLang="sv-SE" sz="1600" smtClean="0"/>
              <a:t>Här redovisas som röd stapel alla deltagares medelvärde för frågorna om egna mål vid senaste mätningen. Övriga staplar representerar varje enskild folkhögskola vid senaste mätningen, en del bättre och en del sämre än medelvärdet. De två yttersta staplarna till vänster resp. höger visar på den maximala skillnaden mellan alla deltagande folkhögskolor.</a:t>
            </a:r>
            <a:endParaRPr lang="en-US" altLang="sv-SE" sz="1600" smtClean="0"/>
          </a:p>
        </p:txBody>
      </p:sp>
      <p:sp>
        <p:nvSpPr>
          <p:cNvPr id="41988" name="Platshållare för bildnumm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charset="0"/>
              </a:defRPr>
            </a:lvl1pPr>
            <a:lvl2pPr marL="742950" indent="-285750">
              <a:spcBef>
                <a:spcPct val="30000"/>
              </a:spcBef>
              <a:defRPr sz="1200">
                <a:solidFill>
                  <a:schemeClr val="tx1"/>
                </a:solidFill>
                <a:latin typeface="Arial" charset="0"/>
              </a:defRPr>
            </a:lvl2pPr>
            <a:lvl3pPr marL="1143000" indent="-228600">
              <a:spcBef>
                <a:spcPct val="30000"/>
              </a:spcBef>
              <a:defRPr sz="1200">
                <a:solidFill>
                  <a:schemeClr val="tx1"/>
                </a:solidFill>
                <a:latin typeface="Arial" charset="0"/>
              </a:defRPr>
            </a:lvl3pPr>
            <a:lvl4pPr marL="1600200" indent="-228600">
              <a:spcBef>
                <a:spcPct val="30000"/>
              </a:spcBef>
              <a:defRPr sz="1200">
                <a:solidFill>
                  <a:schemeClr val="tx1"/>
                </a:solidFill>
                <a:latin typeface="Arial" charset="0"/>
              </a:defRPr>
            </a:lvl4pPr>
            <a:lvl5pPr marL="2057400" indent="-22860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a:spcBef>
                <a:spcPct val="0"/>
              </a:spcBef>
            </a:pPr>
            <a:fld id="{7E729428-2CB7-4779-9285-491EBA727A85}" type="slidenum">
              <a:rPr lang="sv-SE" altLang="sv-SE" smtClean="0"/>
              <a:pPr>
                <a:spcBef>
                  <a:spcPct val="0"/>
                </a:spcBef>
              </a:pPr>
              <a:t>6</a:t>
            </a:fld>
            <a:endParaRPr lang="sv-SE" altLang="sv-SE"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Rubrikbild">
    <p:spTree>
      <p:nvGrpSpPr>
        <p:cNvPr id="1" name=""/>
        <p:cNvGrpSpPr/>
        <p:nvPr/>
      </p:nvGrpSpPr>
      <p:grpSpPr>
        <a:xfrm>
          <a:off x="0" y="0"/>
          <a:ext cx="0" cy="0"/>
          <a:chOff x="0" y="0"/>
          <a:chExt cx="0" cy="0"/>
        </a:xfrm>
      </p:grpSpPr>
      <p:sp>
        <p:nvSpPr>
          <p:cNvPr id="2" name="Rubrik 1"/>
          <p:cNvSpPr>
            <a:spLocks noGrp="1"/>
          </p:cNvSpPr>
          <p:nvPr>
            <p:ph type="ctrTitle"/>
          </p:nvPr>
        </p:nvSpPr>
        <p:spPr>
          <a:xfrm>
            <a:off x="685800" y="2130425"/>
            <a:ext cx="7772400" cy="1470025"/>
          </a:xfrm>
        </p:spPr>
        <p:txBody>
          <a:bodyPr/>
          <a:lstStyle/>
          <a:p>
            <a:r>
              <a:rPr lang="sv-SE" smtClean="0"/>
              <a:t>Klicka här för att ändra format</a:t>
            </a:r>
            <a:endParaRPr lang="sv-SE"/>
          </a:p>
        </p:txBody>
      </p:sp>
      <p:sp>
        <p:nvSpPr>
          <p:cNvPr id="3" name="Underrubrik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sv-SE" smtClean="0"/>
              <a:t>Klicka här för att ändra format på underrubrik i bakgrunden</a:t>
            </a:r>
            <a:endParaRPr lang="sv-SE"/>
          </a:p>
        </p:txBody>
      </p:sp>
      <p:sp>
        <p:nvSpPr>
          <p:cNvPr id="4" name="Platshållare för datum 3"/>
          <p:cNvSpPr>
            <a:spLocks noGrp="1"/>
          </p:cNvSpPr>
          <p:nvPr>
            <p:ph type="dt" sz="half" idx="10"/>
          </p:nvPr>
        </p:nvSpPr>
        <p:spPr/>
        <p:txBody>
          <a:bodyPr/>
          <a:lstStyle/>
          <a:p>
            <a:fld id="{BD22FAB1-A74F-4F32-B05D-24234618D310}" type="datetime1">
              <a:rPr lang="sv-SE" smtClean="0"/>
              <a:t>2017-09-11</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2C3DD8DF-21CC-45E3-BADA-ABED4C7CB45C}" type="slidenum">
              <a:rPr lang="sv-SE" smtClean="0"/>
              <a:t>‹#›</a:t>
            </a:fld>
            <a:endParaRPr lang="sv-SE"/>
          </a:p>
        </p:txBody>
      </p:sp>
    </p:spTree>
    <p:extLst>
      <p:ext uri="{BB962C8B-B14F-4D97-AF65-F5344CB8AC3E}">
        <p14:creationId xmlns:p14="http://schemas.microsoft.com/office/powerpoint/2010/main" val="16974963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sv-SE"/>
          </a:p>
        </p:txBody>
      </p:sp>
      <p:sp>
        <p:nvSpPr>
          <p:cNvPr id="3" name="Platshållare för lodrät text 2"/>
          <p:cNvSpPr>
            <a:spLocks noGrp="1"/>
          </p:cNvSpPr>
          <p:nvPr>
            <p:ph type="body" orient="vert" idx="1"/>
          </p:nvPr>
        </p:nvSpPr>
        <p:spPr/>
        <p:txBody>
          <a:bodyPr vert="eaVert"/>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datum 3"/>
          <p:cNvSpPr>
            <a:spLocks noGrp="1"/>
          </p:cNvSpPr>
          <p:nvPr>
            <p:ph type="dt" sz="half" idx="10"/>
          </p:nvPr>
        </p:nvSpPr>
        <p:spPr/>
        <p:txBody>
          <a:bodyPr/>
          <a:lstStyle/>
          <a:p>
            <a:fld id="{8F855D4F-856A-4BDE-AEF8-C92AEADCA472}" type="datetime1">
              <a:rPr lang="sv-SE" smtClean="0"/>
              <a:t>2017-09-11</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2C3DD8DF-21CC-45E3-BADA-ABED4C7CB45C}" type="slidenum">
              <a:rPr lang="sv-SE" smtClean="0"/>
              <a:t>‹#›</a:t>
            </a:fld>
            <a:endParaRPr lang="sv-SE"/>
          </a:p>
        </p:txBody>
      </p:sp>
    </p:spTree>
    <p:extLst>
      <p:ext uri="{BB962C8B-B14F-4D97-AF65-F5344CB8AC3E}">
        <p14:creationId xmlns:p14="http://schemas.microsoft.com/office/powerpoint/2010/main" val="5833653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Lodrät rubrik 1"/>
          <p:cNvSpPr>
            <a:spLocks noGrp="1"/>
          </p:cNvSpPr>
          <p:nvPr>
            <p:ph type="title" orient="vert"/>
          </p:nvPr>
        </p:nvSpPr>
        <p:spPr>
          <a:xfrm>
            <a:off x="6629400" y="274638"/>
            <a:ext cx="2057400" cy="5851525"/>
          </a:xfrm>
        </p:spPr>
        <p:txBody>
          <a:bodyPr vert="eaVert"/>
          <a:lstStyle/>
          <a:p>
            <a:r>
              <a:rPr lang="sv-SE" smtClean="0"/>
              <a:t>Klicka här för att ändra format</a:t>
            </a:r>
            <a:endParaRPr lang="sv-SE"/>
          </a:p>
        </p:txBody>
      </p:sp>
      <p:sp>
        <p:nvSpPr>
          <p:cNvPr id="3" name="Platshållare för lodrät text 2"/>
          <p:cNvSpPr>
            <a:spLocks noGrp="1"/>
          </p:cNvSpPr>
          <p:nvPr>
            <p:ph type="body" orient="vert" idx="1"/>
          </p:nvPr>
        </p:nvSpPr>
        <p:spPr>
          <a:xfrm>
            <a:off x="457200" y="274638"/>
            <a:ext cx="6019800" cy="5851525"/>
          </a:xfrm>
        </p:spPr>
        <p:txBody>
          <a:bodyPr vert="eaVert"/>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datum 3"/>
          <p:cNvSpPr>
            <a:spLocks noGrp="1"/>
          </p:cNvSpPr>
          <p:nvPr>
            <p:ph type="dt" sz="half" idx="10"/>
          </p:nvPr>
        </p:nvSpPr>
        <p:spPr/>
        <p:txBody>
          <a:bodyPr/>
          <a:lstStyle/>
          <a:p>
            <a:fld id="{57CF7280-4D8E-481A-9D67-ACF6A5A16AAB}" type="datetime1">
              <a:rPr lang="sv-SE" smtClean="0"/>
              <a:t>2017-09-11</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2C3DD8DF-21CC-45E3-BADA-ABED4C7CB45C}" type="slidenum">
              <a:rPr lang="sv-SE" smtClean="0"/>
              <a:t>‹#›</a:t>
            </a:fld>
            <a:endParaRPr lang="sv-SE"/>
          </a:p>
        </p:txBody>
      </p:sp>
    </p:spTree>
    <p:extLst>
      <p:ext uri="{BB962C8B-B14F-4D97-AF65-F5344CB8AC3E}">
        <p14:creationId xmlns:p14="http://schemas.microsoft.com/office/powerpoint/2010/main" val="356242282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_Rubrik, innehåll och två innehållsdelar">
    <p:spTree>
      <p:nvGrpSpPr>
        <p:cNvPr id="1" name=""/>
        <p:cNvGrpSpPr/>
        <p:nvPr/>
      </p:nvGrpSpPr>
      <p:grpSpPr>
        <a:xfrm>
          <a:off x="0" y="0"/>
          <a:ext cx="0" cy="0"/>
          <a:chOff x="0" y="0"/>
          <a:chExt cx="0" cy="0"/>
        </a:xfrm>
      </p:grpSpPr>
      <p:sp>
        <p:nvSpPr>
          <p:cNvPr id="2" name="Rectangle 7"/>
          <p:cNvSpPr>
            <a:spLocks noGrp="1" noChangeArrowheads="1"/>
          </p:cNvSpPr>
          <p:nvPr>
            <p:ph type="sldNum" sz="quarter" idx="10"/>
          </p:nvPr>
        </p:nvSpPr>
        <p:spPr>
          <a:ln/>
        </p:spPr>
        <p:txBody>
          <a:bodyPr/>
          <a:lstStyle>
            <a:lvl1pPr>
              <a:defRPr/>
            </a:lvl1pPr>
          </a:lstStyle>
          <a:p>
            <a:pPr>
              <a:defRPr/>
            </a:pPr>
            <a:fld id="{21F6F01B-16B4-4EA1-95E0-3F75169392E3}" type="slidenum">
              <a:rPr lang="sv-SE" altLang="en-US"/>
              <a:pPr>
                <a:defRPr/>
              </a:pPr>
              <a:t>‹#›</a:t>
            </a:fld>
            <a:endParaRPr lang="sv-SE" altLang="en-US"/>
          </a:p>
        </p:txBody>
      </p:sp>
      <p:pic>
        <p:nvPicPr>
          <p:cNvPr id="6146" name="Picture 2" descr="C:\Users\Tage\Documents\Loggor\FBkvalitet.jp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55576" y="6309320"/>
            <a:ext cx="3524250" cy="2571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3125731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vå innehållsdelar">
    <p:spTree>
      <p:nvGrpSpPr>
        <p:cNvPr id="1" name=""/>
        <p:cNvGrpSpPr/>
        <p:nvPr/>
      </p:nvGrpSpPr>
      <p:grpSpPr>
        <a:xfrm>
          <a:off x="0" y="0"/>
          <a:ext cx="0" cy="0"/>
          <a:chOff x="0" y="0"/>
          <a:chExt cx="0" cy="0"/>
        </a:xfrm>
      </p:grpSpPr>
      <p:sp>
        <p:nvSpPr>
          <p:cNvPr id="2" name="Rectangle 7"/>
          <p:cNvSpPr>
            <a:spLocks noGrp="1" noChangeArrowheads="1"/>
          </p:cNvSpPr>
          <p:nvPr>
            <p:ph type="sldNum" sz="quarter" idx="10"/>
          </p:nvPr>
        </p:nvSpPr>
        <p:spPr>
          <a:ln/>
        </p:spPr>
        <p:txBody>
          <a:bodyPr/>
          <a:lstStyle>
            <a:lvl1pPr>
              <a:defRPr/>
            </a:lvl1pPr>
          </a:lstStyle>
          <a:p>
            <a:pPr>
              <a:defRPr/>
            </a:pPr>
            <a:fld id="{DE197891-EF8D-4E5B-AAF5-B40490CEDE94}" type="slidenum">
              <a:rPr lang="sv-SE" altLang="en-US"/>
              <a:pPr>
                <a:defRPr/>
              </a:pPr>
              <a:t>‹#›</a:t>
            </a:fld>
            <a:endParaRPr lang="sv-SE" altLang="en-US"/>
          </a:p>
        </p:txBody>
      </p:sp>
      <p:pic>
        <p:nvPicPr>
          <p:cNvPr id="7170" name="Picture 2" descr="C:\Users\Tage\Documents\Loggor\FBkvalitet.jp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971600" y="6237312"/>
            <a:ext cx="3524250" cy="2571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892681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sv-SE"/>
          </a:p>
        </p:txBody>
      </p:sp>
      <p:sp>
        <p:nvSpPr>
          <p:cNvPr id="3" name="Platshållare för innehåll 2"/>
          <p:cNvSpPr>
            <a:spLocks noGrp="1"/>
          </p:cNvSpPr>
          <p:nvPr>
            <p:ph idx="1"/>
          </p:nvPr>
        </p:nvSpPr>
        <p:spPr/>
        <p:txBody>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datum 3"/>
          <p:cNvSpPr>
            <a:spLocks noGrp="1"/>
          </p:cNvSpPr>
          <p:nvPr>
            <p:ph type="dt" sz="half" idx="10"/>
          </p:nvPr>
        </p:nvSpPr>
        <p:spPr/>
        <p:txBody>
          <a:bodyPr/>
          <a:lstStyle/>
          <a:p>
            <a:fld id="{991343F3-54FE-4DF5-921E-ABC5F4D4834E}" type="datetime1">
              <a:rPr lang="sv-SE" smtClean="0"/>
              <a:t>2017-09-11</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2C3DD8DF-21CC-45E3-BADA-ABED4C7CB45C}" type="slidenum">
              <a:rPr lang="sv-SE" smtClean="0"/>
              <a:t>‹#›</a:t>
            </a:fld>
            <a:endParaRPr lang="sv-SE"/>
          </a:p>
        </p:txBody>
      </p:sp>
    </p:spTree>
    <p:extLst>
      <p:ext uri="{BB962C8B-B14F-4D97-AF65-F5344CB8AC3E}">
        <p14:creationId xmlns:p14="http://schemas.microsoft.com/office/powerpoint/2010/main" val="13992112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Rubrik 1"/>
          <p:cNvSpPr>
            <a:spLocks noGrp="1"/>
          </p:cNvSpPr>
          <p:nvPr>
            <p:ph type="title"/>
          </p:nvPr>
        </p:nvSpPr>
        <p:spPr>
          <a:xfrm>
            <a:off x="722313" y="4406900"/>
            <a:ext cx="7772400" cy="1362075"/>
          </a:xfrm>
        </p:spPr>
        <p:txBody>
          <a:bodyPr anchor="t"/>
          <a:lstStyle>
            <a:lvl1pPr algn="l">
              <a:defRPr sz="4000" b="1" cap="all"/>
            </a:lvl1pPr>
          </a:lstStyle>
          <a:p>
            <a:r>
              <a:rPr lang="sv-SE" smtClean="0"/>
              <a:t>Klicka här för att ändra format</a:t>
            </a:r>
            <a:endParaRPr lang="sv-SE"/>
          </a:p>
        </p:txBody>
      </p:sp>
      <p:sp>
        <p:nvSpPr>
          <p:cNvPr id="3" name="Platshållare för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v-SE" smtClean="0"/>
              <a:t>Klicka här för att ändra format på bakgrundstexten</a:t>
            </a:r>
          </a:p>
        </p:txBody>
      </p:sp>
      <p:sp>
        <p:nvSpPr>
          <p:cNvPr id="4" name="Platshållare för datum 3"/>
          <p:cNvSpPr>
            <a:spLocks noGrp="1"/>
          </p:cNvSpPr>
          <p:nvPr>
            <p:ph type="dt" sz="half" idx="10"/>
          </p:nvPr>
        </p:nvSpPr>
        <p:spPr/>
        <p:txBody>
          <a:bodyPr/>
          <a:lstStyle/>
          <a:p>
            <a:fld id="{83B53582-51EF-48DA-865B-B0689627B367}" type="datetime1">
              <a:rPr lang="sv-SE" smtClean="0"/>
              <a:t>2017-09-11</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2C3DD8DF-21CC-45E3-BADA-ABED4C7CB45C}" type="slidenum">
              <a:rPr lang="sv-SE" smtClean="0"/>
              <a:t>‹#›</a:t>
            </a:fld>
            <a:endParaRPr lang="sv-SE"/>
          </a:p>
        </p:txBody>
      </p:sp>
    </p:spTree>
    <p:extLst>
      <p:ext uri="{BB962C8B-B14F-4D97-AF65-F5344CB8AC3E}">
        <p14:creationId xmlns:p14="http://schemas.microsoft.com/office/powerpoint/2010/main" val="20743525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innehållsdelar">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sv-SE"/>
          </a:p>
        </p:txBody>
      </p:sp>
      <p:sp>
        <p:nvSpPr>
          <p:cNvPr id="3" name="Platshållare för innehåll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innehåll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5" name="Platshållare för datum 4"/>
          <p:cNvSpPr>
            <a:spLocks noGrp="1"/>
          </p:cNvSpPr>
          <p:nvPr>
            <p:ph type="dt" sz="half" idx="10"/>
          </p:nvPr>
        </p:nvSpPr>
        <p:spPr/>
        <p:txBody>
          <a:bodyPr/>
          <a:lstStyle/>
          <a:p>
            <a:fld id="{A93EF811-B23F-416D-A6AB-453C060356DD}" type="datetime1">
              <a:rPr lang="sv-SE" smtClean="0"/>
              <a:t>2017-09-11</a:t>
            </a:fld>
            <a:endParaRPr lang="sv-SE"/>
          </a:p>
        </p:txBody>
      </p:sp>
      <p:sp>
        <p:nvSpPr>
          <p:cNvPr id="6" name="Platshållare för sidfot 5"/>
          <p:cNvSpPr>
            <a:spLocks noGrp="1"/>
          </p:cNvSpPr>
          <p:nvPr>
            <p:ph type="ftr" sz="quarter" idx="11"/>
          </p:nvPr>
        </p:nvSpPr>
        <p:spPr/>
        <p:txBody>
          <a:bodyPr/>
          <a:lstStyle/>
          <a:p>
            <a:endParaRPr lang="sv-SE"/>
          </a:p>
        </p:txBody>
      </p:sp>
      <p:sp>
        <p:nvSpPr>
          <p:cNvPr id="7" name="Platshållare för bildnummer 6"/>
          <p:cNvSpPr>
            <a:spLocks noGrp="1"/>
          </p:cNvSpPr>
          <p:nvPr>
            <p:ph type="sldNum" sz="quarter" idx="12"/>
          </p:nvPr>
        </p:nvSpPr>
        <p:spPr/>
        <p:txBody>
          <a:bodyPr/>
          <a:lstStyle/>
          <a:p>
            <a:fld id="{2C3DD8DF-21CC-45E3-BADA-ABED4C7CB45C}" type="slidenum">
              <a:rPr lang="sv-SE" smtClean="0"/>
              <a:t>‹#›</a:t>
            </a:fld>
            <a:endParaRPr lang="sv-SE"/>
          </a:p>
        </p:txBody>
      </p:sp>
    </p:spTree>
    <p:extLst>
      <p:ext uri="{BB962C8B-B14F-4D97-AF65-F5344CB8AC3E}">
        <p14:creationId xmlns:p14="http://schemas.microsoft.com/office/powerpoint/2010/main" val="11145573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lvl1pPr>
              <a:defRPr/>
            </a:lvl1pPr>
          </a:lstStyle>
          <a:p>
            <a:r>
              <a:rPr lang="sv-SE" smtClean="0"/>
              <a:t>Klicka här för att ändra format</a:t>
            </a:r>
            <a:endParaRPr lang="sv-SE"/>
          </a:p>
        </p:txBody>
      </p:sp>
      <p:sp>
        <p:nvSpPr>
          <p:cNvPr id="3" name="Platshållare för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smtClean="0"/>
              <a:t>Klicka här för att ändra format på bakgrundstexten</a:t>
            </a:r>
          </a:p>
        </p:txBody>
      </p:sp>
      <p:sp>
        <p:nvSpPr>
          <p:cNvPr id="4" name="Platshållare för innehåll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5" name="Platshållare för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smtClean="0"/>
              <a:t>Klicka här för att ändra format på bakgrundstexten</a:t>
            </a:r>
          </a:p>
        </p:txBody>
      </p:sp>
      <p:sp>
        <p:nvSpPr>
          <p:cNvPr id="6" name="Platshållare för innehåll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7" name="Platshållare för datum 6"/>
          <p:cNvSpPr>
            <a:spLocks noGrp="1"/>
          </p:cNvSpPr>
          <p:nvPr>
            <p:ph type="dt" sz="half" idx="10"/>
          </p:nvPr>
        </p:nvSpPr>
        <p:spPr/>
        <p:txBody>
          <a:bodyPr/>
          <a:lstStyle/>
          <a:p>
            <a:fld id="{04CD777C-7351-4638-AB15-AB2C34C2D930}" type="datetime1">
              <a:rPr lang="sv-SE" smtClean="0"/>
              <a:t>2017-09-11</a:t>
            </a:fld>
            <a:endParaRPr lang="sv-SE"/>
          </a:p>
        </p:txBody>
      </p:sp>
      <p:sp>
        <p:nvSpPr>
          <p:cNvPr id="8" name="Platshållare för sidfot 7"/>
          <p:cNvSpPr>
            <a:spLocks noGrp="1"/>
          </p:cNvSpPr>
          <p:nvPr>
            <p:ph type="ftr" sz="quarter" idx="11"/>
          </p:nvPr>
        </p:nvSpPr>
        <p:spPr/>
        <p:txBody>
          <a:bodyPr/>
          <a:lstStyle/>
          <a:p>
            <a:endParaRPr lang="sv-SE"/>
          </a:p>
        </p:txBody>
      </p:sp>
      <p:sp>
        <p:nvSpPr>
          <p:cNvPr id="9" name="Platshållare för bildnummer 8"/>
          <p:cNvSpPr>
            <a:spLocks noGrp="1"/>
          </p:cNvSpPr>
          <p:nvPr>
            <p:ph type="sldNum" sz="quarter" idx="12"/>
          </p:nvPr>
        </p:nvSpPr>
        <p:spPr/>
        <p:txBody>
          <a:bodyPr/>
          <a:lstStyle/>
          <a:p>
            <a:fld id="{2C3DD8DF-21CC-45E3-BADA-ABED4C7CB45C}" type="slidenum">
              <a:rPr lang="sv-SE" smtClean="0"/>
              <a:t>‹#›</a:t>
            </a:fld>
            <a:endParaRPr lang="sv-SE"/>
          </a:p>
        </p:txBody>
      </p:sp>
    </p:spTree>
    <p:extLst>
      <p:ext uri="{BB962C8B-B14F-4D97-AF65-F5344CB8AC3E}">
        <p14:creationId xmlns:p14="http://schemas.microsoft.com/office/powerpoint/2010/main" val="15656108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sv-SE"/>
          </a:p>
        </p:txBody>
      </p:sp>
      <p:sp>
        <p:nvSpPr>
          <p:cNvPr id="3" name="Platshållare för datum 2"/>
          <p:cNvSpPr>
            <a:spLocks noGrp="1"/>
          </p:cNvSpPr>
          <p:nvPr>
            <p:ph type="dt" sz="half" idx="10"/>
          </p:nvPr>
        </p:nvSpPr>
        <p:spPr/>
        <p:txBody>
          <a:bodyPr/>
          <a:lstStyle/>
          <a:p>
            <a:fld id="{14A7AB01-CC34-4A5F-BA7D-9B40F555F382}" type="datetime1">
              <a:rPr lang="sv-SE" smtClean="0"/>
              <a:t>2017-09-11</a:t>
            </a:fld>
            <a:endParaRPr lang="sv-SE"/>
          </a:p>
        </p:txBody>
      </p:sp>
      <p:sp>
        <p:nvSpPr>
          <p:cNvPr id="4" name="Platshållare för sidfot 3"/>
          <p:cNvSpPr>
            <a:spLocks noGrp="1"/>
          </p:cNvSpPr>
          <p:nvPr>
            <p:ph type="ftr" sz="quarter" idx="11"/>
          </p:nvPr>
        </p:nvSpPr>
        <p:spPr/>
        <p:txBody>
          <a:bodyPr/>
          <a:lstStyle/>
          <a:p>
            <a:endParaRPr lang="sv-SE"/>
          </a:p>
        </p:txBody>
      </p:sp>
      <p:sp>
        <p:nvSpPr>
          <p:cNvPr id="5" name="Platshållare för bildnummer 4"/>
          <p:cNvSpPr>
            <a:spLocks noGrp="1"/>
          </p:cNvSpPr>
          <p:nvPr>
            <p:ph type="sldNum" sz="quarter" idx="12"/>
          </p:nvPr>
        </p:nvSpPr>
        <p:spPr/>
        <p:txBody>
          <a:bodyPr/>
          <a:lstStyle/>
          <a:p>
            <a:fld id="{2C3DD8DF-21CC-45E3-BADA-ABED4C7CB45C}" type="slidenum">
              <a:rPr lang="sv-SE" smtClean="0"/>
              <a:t>‹#›</a:t>
            </a:fld>
            <a:endParaRPr lang="sv-SE"/>
          </a:p>
        </p:txBody>
      </p:sp>
    </p:spTree>
    <p:extLst>
      <p:ext uri="{BB962C8B-B14F-4D97-AF65-F5344CB8AC3E}">
        <p14:creationId xmlns:p14="http://schemas.microsoft.com/office/powerpoint/2010/main" val="1867536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om">
    <p:spTree>
      <p:nvGrpSpPr>
        <p:cNvPr id="1" name=""/>
        <p:cNvGrpSpPr/>
        <p:nvPr/>
      </p:nvGrpSpPr>
      <p:grpSpPr>
        <a:xfrm>
          <a:off x="0" y="0"/>
          <a:ext cx="0" cy="0"/>
          <a:chOff x="0" y="0"/>
          <a:chExt cx="0" cy="0"/>
        </a:xfrm>
      </p:grpSpPr>
      <p:sp>
        <p:nvSpPr>
          <p:cNvPr id="2" name="Platshållare för datum 1"/>
          <p:cNvSpPr>
            <a:spLocks noGrp="1"/>
          </p:cNvSpPr>
          <p:nvPr>
            <p:ph type="dt" sz="half" idx="10"/>
          </p:nvPr>
        </p:nvSpPr>
        <p:spPr/>
        <p:txBody>
          <a:bodyPr/>
          <a:lstStyle/>
          <a:p>
            <a:fld id="{22FDC47E-65FD-42FF-8508-17153156AC50}" type="datetime1">
              <a:rPr lang="sv-SE" smtClean="0"/>
              <a:t>2017-09-11</a:t>
            </a:fld>
            <a:endParaRPr lang="sv-SE"/>
          </a:p>
        </p:txBody>
      </p:sp>
      <p:sp>
        <p:nvSpPr>
          <p:cNvPr id="3" name="Platshållare för sidfot 2"/>
          <p:cNvSpPr>
            <a:spLocks noGrp="1"/>
          </p:cNvSpPr>
          <p:nvPr>
            <p:ph type="ftr" sz="quarter" idx="11"/>
          </p:nvPr>
        </p:nvSpPr>
        <p:spPr/>
        <p:txBody>
          <a:bodyPr/>
          <a:lstStyle/>
          <a:p>
            <a:endParaRPr lang="sv-SE" dirty="0"/>
          </a:p>
        </p:txBody>
      </p:sp>
      <p:sp>
        <p:nvSpPr>
          <p:cNvPr id="4" name="Platshållare för bildnummer 3"/>
          <p:cNvSpPr>
            <a:spLocks noGrp="1"/>
          </p:cNvSpPr>
          <p:nvPr>
            <p:ph type="sldNum" sz="quarter" idx="12"/>
          </p:nvPr>
        </p:nvSpPr>
        <p:spPr/>
        <p:txBody>
          <a:bodyPr/>
          <a:lstStyle/>
          <a:p>
            <a:fld id="{2C3DD8DF-21CC-45E3-BADA-ABED4C7CB45C}" type="slidenum">
              <a:rPr lang="sv-SE" smtClean="0"/>
              <a:t>‹#›</a:t>
            </a:fld>
            <a:endParaRPr lang="sv-SE"/>
          </a:p>
        </p:txBody>
      </p:sp>
      <p:sp>
        <p:nvSpPr>
          <p:cNvPr id="6" name="Platshållare för innehåll 5"/>
          <p:cNvSpPr>
            <a:spLocks noGrp="1"/>
          </p:cNvSpPr>
          <p:nvPr>
            <p:ph sz="quarter" idx="13"/>
          </p:nvPr>
        </p:nvSpPr>
        <p:spPr>
          <a:xfrm>
            <a:off x="5292725" y="6742113"/>
            <a:ext cx="914400" cy="914400"/>
          </a:xfrm>
        </p:spPr>
        <p:txBody>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pic>
        <p:nvPicPr>
          <p:cNvPr id="5122" name="Picture 2" descr="C:\Users\Tage\Documents\Loggor\FBkvalitet.jp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3203848" y="6453336"/>
            <a:ext cx="3524250" cy="2571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250000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nehåll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457200" y="273050"/>
            <a:ext cx="3008313" cy="1162050"/>
          </a:xfrm>
        </p:spPr>
        <p:txBody>
          <a:bodyPr anchor="b"/>
          <a:lstStyle>
            <a:lvl1pPr algn="l">
              <a:defRPr sz="2000" b="1"/>
            </a:lvl1pPr>
          </a:lstStyle>
          <a:p>
            <a:r>
              <a:rPr lang="sv-SE" smtClean="0"/>
              <a:t>Klicka här för att ändra format</a:t>
            </a:r>
            <a:endParaRPr lang="sv-SE"/>
          </a:p>
        </p:txBody>
      </p:sp>
      <p:sp>
        <p:nvSpPr>
          <p:cNvPr id="3" name="Platshållare för innehåll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smtClean="0"/>
              <a:t>Klicka här för att ändra format på bakgrundstexten</a:t>
            </a:r>
          </a:p>
        </p:txBody>
      </p:sp>
      <p:sp>
        <p:nvSpPr>
          <p:cNvPr id="5" name="Platshållare för datum 4"/>
          <p:cNvSpPr>
            <a:spLocks noGrp="1"/>
          </p:cNvSpPr>
          <p:nvPr>
            <p:ph type="dt" sz="half" idx="10"/>
          </p:nvPr>
        </p:nvSpPr>
        <p:spPr/>
        <p:txBody>
          <a:bodyPr/>
          <a:lstStyle/>
          <a:p>
            <a:fld id="{92BB4316-D39C-46FF-A6E1-7655D4328AAB}" type="datetime1">
              <a:rPr lang="sv-SE" smtClean="0"/>
              <a:t>2017-09-11</a:t>
            </a:fld>
            <a:endParaRPr lang="sv-SE"/>
          </a:p>
        </p:txBody>
      </p:sp>
      <p:sp>
        <p:nvSpPr>
          <p:cNvPr id="6" name="Platshållare för sidfot 5"/>
          <p:cNvSpPr>
            <a:spLocks noGrp="1"/>
          </p:cNvSpPr>
          <p:nvPr>
            <p:ph type="ftr" sz="quarter" idx="11"/>
          </p:nvPr>
        </p:nvSpPr>
        <p:spPr/>
        <p:txBody>
          <a:bodyPr/>
          <a:lstStyle/>
          <a:p>
            <a:endParaRPr lang="sv-SE"/>
          </a:p>
        </p:txBody>
      </p:sp>
      <p:sp>
        <p:nvSpPr>
          <p:cNvPr id="7" name="Platshållare för bildnummer 6"/>
          <p:cNvSpPr>
            <a:spLocks noGrp="1"/>
          </p:cNvSpPr>
          <p:nvPr>
            <p:ph type="sldNum" sz="quarter" idx="12"/>
          </p:nvPr>
        </p:nvSpPr>
        <p:spPr/>
        <p:txBody>
          <a:bodyPr/>
          <a:lstStyle/>
          <a:p>
            <a:fld id="{2C3DD8DF-21CC-45E3-BADA-ABED4C7CB45C}" type="slidenum">
              <a:rPr lang="sv-SE" smtClean="0"/>
              <a:t>‹#›</a:t>
            </a:fld>
            <a:endParaRPr lang="sv-SE"/>
          </a:p>
        </p:txBody>
      </p:sp>
    </p:spTree>
    <p:extLst>
      <p:ext uri="{BB962C8B-B14F-4D97-AF65-F5344CB8AC3E}">
        <p14:creationId xmlns:p14="http://schemas.microsoft.com/office/powerpoint/2010/main" val="35931595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1792288" y="4800600"/>
            <a:ext cx="5486400" cy="566738"/>
          </a:xfrm>
        </p:spPr>
        <p:txBody>
          <a:bodyPr anchor="b"/>
          <a:lstStyle>
            <a:lvl1pPr algn="l">
              <a:defRPr sz="2000" b="1"/>
            </a:lvl1pPr>
          </a:lstStyle>
          <a:p>
            <a:r>
              <a:rPr lang="sv-SE" smtClean="0"/>
              <a:t>Klicka här för att ändra format</a:t>
            </a:r>
            <a:endParaRPr lang="sv-SE"/>
          </a:p>
        </p:txBody>
      </p:sp>
      <p:sp>
        <p:nvSpPr>
          <p:cNvPr id="3" name="Platshållare för bild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v-SE"/>
          </a:p>
        </p:txBody>
      </p:sp>
      <p:sp>
        <p:nvSpPr>
          <p:cNvPr id="4" name="Platshållare för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smtClean="0"/>
              <a:t>Klicka här för att ändra format på bakgrundstexten</a:t>
            </a:r>
          </a:p>
        </p:txBody>
      </p:sp>
      <p:sp>
        <p:nvSpPr>
          <p:cNvPr id="5" name="Platshållare för datum 4"/>
          <p:cNvSpPr>
            <a:spLocks noGrp="1"/>
          </p:cNvSpPr>
          <p:nvPr>
            <p:ph type="dt" sz="half" idx="10"/>
          </p:nvPr>
        </p:nvSpPr>
        <p:spPr/>
        <p:txBody>
          <a:bodyPr/>
          <a:lstStyle/>
          <a:p>
            <a:fld id="{23613FAD-C76E-4502-ABD3-C6BD70CDAB75}" type="datetime1">
              <a:rPr lang="sv-SE" smtClean="0"/>
              <a:t>2017-09-11</a:t>
            </a:fld>
            <a:endParaRPr lang="sv-SE"/>
          </a:p>
        </p:txBody>
      </p:sp>
      <p:sp>
        <p:nvSpPr>
          <p:cNvPr id="6" name="Platshållare för sidfot 5"/>
          <p:cNvSpPr>
            <a:spLocks noGrp="1"/>
          </p:cNvSpPr>
          <p:nvPr>
            <p:ph type="ftr" sz="quarter" idx="11"/>
          </p:nvPr>
        </p:nvSpPr>
        <p:spPr/>
        <p:txBody>
          <a:bodyPr/>
          <a:lstStyle/>
          <a:p>
            <a:endParaRPr lang="sv-SE"/>
          </a:p>
        </p:txBody>
      </p:sp>
      <p:sp>
        <p:nvSpPr>
          <p:cNvPr id="7" name="Platshållare för bildnummer 6"/>
          <p:cNvSpPr>
            <a:spLocks noGrp="1"/>
          </p:cNvSpPr>
          <p:nvPr>
            <p:ph type="sldNum" sz="quarter" idx="12"/>
          </p:nvPr>
        </p:nvSpPr>
        <p:spPr/>
        <p:txBody>
          <a:bodyPr/>
          <a:lstStyle/>
          <a:p>
            <a:fld id="{2C3DD8DF-21CC-45E3-BADA-ABED4C7CB45C}" type="slidenum">
              <a:rPr lang="sv-SE" smtClean="0"/>
              <a:t>‹#›</a:t>
            </a:fld>
            <a:endParaRPr lang="sv-SE"/>
          </a:p>
        </p:txBody>
      </p:sp>
    </p:spTree>
    <p:extLst>
      <p:ext uri="{BB962C8B-B14F-4D97-AF65-F5344CB8AC3E}">
        <p14:creationId xmlns:p14="http://schemas.microsoft.com/office/powerpoint/2010/main" val="16072741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Platshållare för rubrik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sv-SE" smtClean="0"/>
              <a:t>Klicka här för att ändra format</a:t>
            </a:r>
            <a:endParaRPr lang="sv-SE"/>
          </a:p>
        </p:txBody>
      </p:sp>
      <p:sp>
        <p:nvSpPr>
          <p:cNvPr id="3" name="Platshållare för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4C52F9B-C6D7-400B-B36F-21E6D6678C03}" type="datetime1">
              <a:rPr lang="sv-SE" smtClean="0"/>
              <a:t>2017-09-11</a:t>
            </a:fld>
            <a:endParaRPr lang="sv-SE"/>
          </a:p>
        </p:txBody>
      </p:sp>
      <p:sp>
        <p:nvSpPr>
          <p:cNvPr id="5" name="Platshållare för sidfot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v-SE"/>
          </a:p>
        </p:txBody>
      </p:sp>
      <p:sp>
        <p:nvSpPr>
          <p:cNvPr id="6" name="Platshållare för bildnumm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C3DD8DF-21CC-45E3-BADA-ABED4C7CB45C}" type="slidenum">
              <a:rPr lang="sv-SE" smtClean="0"/>
              <a:t>‹#›</a:t>
            </a:fld>
            <a:endParaRPr lang="sv-SE"/>
          </a:p>
        </p:txBody>
      </p:sp>
    </p:spTree>
    <p:extLst>
      <p:ext uri="{BB962C8B-B14F-4D97-AF65-F5344CB8AC3E}">
        <p14:creationId xmlns:p14="http://schemas.microsoft.com/office/powerpoint/2010/main" val="192270652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hf sldNum="0" hdr="0" ft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openxmlformats.org/officeDocument/2006/relationships/slideLayout" Target="../slideLayouts/slideLayout7.xml"/><Relationship Id="rId1" Type="http://schemas.openxmlformats.org/officeDocument/2006/relationships/vmlDrawing" Target="../drawings/vmlDrawing1.vml"/><Relationship Id="rId4" Type="http://schemas.openxmlformats.org/officeDocument/2006/relationships/image" Target="../media/image4.emf"/></Relationships>
</file>

<file path=ppt/slides/_rels/slide5.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FFF99"/>
        </a:solidFill>
        <a:effectLst/>
      </p:bgPr>
    </p:bg>
    <p:spTree>
      <p:nvGrpSpPr>
        <p:cNvPr id="1" name=""/>
        <p:cNvGrpSpPr/>
        <p:nvPr/>
      </p:nvGrpSpPr>
      <p:grpSpPr>
        <a:xfrm>
          <a:off x="0" y="0"/>
          <a:ext cx="0" cy="0"/>
          <a:chOff x="0" y="0"/>
          <a:chExt cx="0" cy="0"/>
        </a:xfrm>
      </p:grpSpPr>
      <p:sp>
        <p:nvSpPr>
          <p:cNvPr id="4098" name="Rectangle 12"/>
          <p:cNvSpPr>
            <a:spLocks noGrp="1" noChangeArrowheads="1"/>
          </p:cNvSpPr>
          <p:nvPr>
            <p:ph type="title" idx="4294967295"/>
          </p:nvPr>
        </p:nvSpPr>
        <p:spPr bwMode="auto">
          <a:xfrm>
            <a:off x="42863" y="332656"/>
            <a:ext cx="8569325" cy="576263"/>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ormAutofit fontScale="90000"/>
          </a:bodyPr>
          <a:lstStyle/>
          <a:p>
            <a:pPr algn="ctr" eaLnBrk="1" hangingPunct="1"/>
            <a:r>
              <a:rPr lang="sv-SE" altLang="sv-SE" sz="2400" b="1" dirty="0" smtClean="0"/>
              <a:t>Kvalitetsenkäten för studerande </a:t>
            </a:r>
            <a:r>
              <a:rPr lang="sv-SE" altLang="sv-SE" sz="2400" b="1" dirty="0" smtClean="0"/>
              <a:t>mäter folkbildningskvalitet på fyra områden</a:t>
            </a:r>
          </a:p>
        </p:txBody>
      </p:sp>
      <p:sp>
        <p:nvSpPr>
          <p:cNvPr id="4099" name="Text Box 14"/>
          <p:cNvSpPr txBox="1">
            <a:spLocks noChangeArrowheads="1"/>
          </p:cNvSpPr>
          <p:nvPr/>
        </p:nvSpPr>
        <p:spPr bwMode="auto">
          <a:xfrm>
            <a:off x="611188" y="4509120"/>
            <a:ext cx="8001000"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sv-SE" altLang="sv-SE" sz="1600" dirty="0"/>
              <a:t>Mätningen omfattar ovanstående fyra huvudområden. Genomgående görs jämförelser med andra skolors svar.</a:t>
            </a:r>
          </a:p>
          <a:p>
            <a:pPr eaLnBrk="1" hangingPunct="1">
              <a:spcBef>
                <a:spcPct val="50000"/>
              </a:spcBef>
            </a:pPr>
            <a:r>
              <a:rPr lang="sv-SE" altLang="sv-SE" sz="1600" dirty="0"/>
              <a:t>Svaren från studerande och pedagogisk personal om folkhögskolans mål jämförs med varandra, dels inom skolan, dels med alla </a:t>
            </a:r>
            <a:r>
              <a:rPr lang="sv-SE" altLang="sv-SE" sz="1600" dirty="0" smtClean="0"/>
              <a:t>de skolor </a:t>
            </a:r>
            <a:r>
              <a:rPr lang="sv-SE" altLang="sv-SE" sz="1600" dirty="0"/>
              <a:t>som medverkat i enkäterna.</a:t>
            </a:r>
          </a:p>
        </p:txBody>
      </p:sp>
      <p:sp>
        <p:nvSpPr>
          <p:cNvPr id="4100" name="Platshållare för bildnummer 1"/>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fld id="{3D422354-D387-49CB-AC73-E522F7E6FF32}" type="slidenum">
              <a:rPr lang="sv-SE" altLang="en-US" smtClean="0"/>
              <a:pPr/>
              <a:t>1</a:t>
            </a:fld>
            <a:endParaRPr lang="sv-SE" altLang="en-US" dirty="0" smtClean="0"/>
          </a:p>
        </p:txBody>
      </p:sp>
      <p:pic>
        <p:nvPicPr>
          <p:cNvPr id="4102" name="Picture 8"/>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03450" y="1844824"/>
            <a:ext cx="4737100" cy="22320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27204476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ext Box 14"/>
          <p:cNvSpPr txBox="1">
            <a:spLocks noChangeArrowheads="1"/>
          </p:cNvSpPr>
          <p:nvPr/>
        </p:nvSpPr>
        <p:spPr bwMode="auto">
          <a:xfrm>
            <a:off x="611188" y="549275"/>
            <a:ext cx="7929562" cy="2400300"/>
          </a:xfrm>
          <a:prstGeom prst="rect">
            <a:avLst/>
          </a:prstGeom>
          <a:noFill/>
          <a:ln w="38100" cmpd="dbl">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endParaRPr lang="sv-SE" altLang="sv-SE"/>
          </a:p>
          <a:p>
            <a:pPr eaLnBrk="1" hangingPunct="1">
              <a:spcBef>
                <a:spcPct val="50000"/>
              </a:spcBef>
            </a:pPr>
            <a:r>
              <a:rPr lang="sv-SE" altLang="sv-SE"/>
              <a:t>Svaren på respektive fråga omvandlas till ett </a:t>
            </a:r>
            <a:r>
              <a:rPr lang="sv-SE" altLang="sv-SE">
                <a:solidFill>
                  <a:srgbClr val="FF0000"/>
                </a:solidFill>
              </a:rPr>
              <a:t>medeltal index </a:t>
            </a:r>
            <a:r>
              <a:rPr lang="sv-SE" altLang="sv-SE"/>
              <a:t>på en skala från 0 till 100 enligt nedan. Dessa indextal per fråga jämförs med den totala undersökningens indextal.</a:t>
            </a:r>
          </a:p>
          <a:p>
            <a:pPr eaLnBrk="1" hangingPunct="1">
              <a:spcBef>
                <a:spcPct val="50000"/>
              </a:spcBef>
            </a:pPr>
            <a:r>
              <a:rPr lang="sv-SE" altLang="sv-SE"/>
              <a:t>Medeltalet av alla frågor inom ett område, t.ex. de studerandes mål, utgör ett sammanfattande indextal för hela området.</a:t>
            </a:r>
          </a:p>
          <a:p>
            <a:pPr eaLnBrk="1" hangingPunct="1">
              <a:spcBef>
                <a:spcPct val="50000"/>
              </a:spcBef>
            </a:pPr>
            <a:endParaRPr lang="sv-SE" altLang="sv-SE" sz="1600"/>
          </a:p>
        </p:txBody>
      </p:sp>
      <p:graphicFrame>
        <p:nvGraphicFramePr>
          <p:cNvPr id="5" name="Tabell 4"/>
          <p:cNvGraphicFramePr>
            <a:graphicFrameLocks noGrp="1"/>
          </p:cNvGraphicFramePr>
          <p:nvPr/>
        </p:nvGraphicFramePr>
        <p:xfrm>
          <a:off x="971550" y="3789363"/>
          <a:ext cx="6858001" cy="1265237"/>
        </p:xfrm>
        <a:graphic>
          <a:graphicData uri="http://schemas.openxmlformats.org/drawingml/2006/table">
            <a:tbl>
              <a:tblPr firstRow="1" bandRow="1">
                <a:tableStyleId>{5C22544A-7EE6-4342-B048-85BDC9FD1C3A}</a:tableStyleId>
              </a:tblPr>
              <a:tblGrid>
                <a:gridCol w="1714500"/>
                <a:gridCol w="1643063"/>
                <a:gridCol w="1785938"/>
                <a:gridCol w="1714500"/>
              </a:tblGrid>
              <a:tr h="823384">
                <a:tc>
                  <a:txBody>
                    <a:bodyPr/>
                    <a:lstStyle/>
                    <a:p>
                      <a:pPr algn="ctr"/>
                      <a:r>
                        <a:rPr lang="sv-SE" sz="1600" dirty="0" smtClean="0">
                          <a:solidFill>
                            <a:schemeClr val="tx2"/>
                          </a:solidFill>
                        </a:rPr>
                        <a:t>1 Håller inte alls med</a:t>
                      </a:r>
                      <a:endParaRPr lang="sv-SE" sz="1600" dirty="0">
                        <a:solidFill>
                          <a:schemeClr val="tx2"/>
                        </a:solidFill>
                      </a:endParaRPr>
                    </a:p>
                  </a:txBody>
                  <a:tcPr marL="91439" marR="91439" marT="45744" marB="45744">
                    <a:solidFill>
                      <a:srgbClr val="FF7C80"/>
                    </a:solidFill>
                  </a:tcPr>
                </a:tc>
                <a:tc>
                  <a:txBody>
                    <a:bodyPr/>
                    <a:lstStyle/>
                    <a:p>
                      <a:pPr algn="ctr"/>
                      <a:r>
                        <a:rPr lang="sv-SE" sz="1600" dirty="0" smtClean="0">
                          <a:solidFill>
                            <a:schemeClr val="tx2"/>
                          </a:solidFill>
                        </a:rPr>
                        <a:t>2</a:t>
                      </a:r>
                    </a:p>
                    <a:p>
                      <a:pPr algn="ctr"/>
                      <a:r>
                        <a:rPr lang="sv-SE" sz="1600" dirty="0" smtClean="0">
                          <a:solidFill>
                            <a:schemeClr val="tx2"/>
                          </a:solidFill>
                        </a:rPr>
                        <a:t>Håller med lite</a:t>
                      </a:r>
                      <a:endParaRPr lang="sv-SE" sz="1600" dirty="0">
                        <a:solidFill>
                          <a:schemeClr val="tx2"/>
                        </a:solidFill>
                      </a:endParaRPr>
                    </a:p>
                  </a:txBody>
                  <a:tcPr marL="91439" marR="91439" marT="45744" marB="45744">
                    <a:solidFill>
                      <a:srgbClr val="FFFF00"/>
                    </a:solidFill>
                  </a:tcPr>
                </a:tc>
                <a:tc>
                  <a:txBody>
                    <a:bodyPr/>
                    <a:lstStyle/>
                    <a:p>
                      <a:pPr algn="ctr"/>
                      <a:r>
                        <a:rPr lang="sv-SE" sz="1600" dirty="0" smtClean="0">
                          <a:solidFill>
                            <a:schemeClr val="tx2"/>
                          </a:solidFill>
                        </a:rPr>
                        <a:t>3</a:t>
                      </a:r>
                    </a:p>
                    <a:p>
                      <a:pPr algn="ctr"/>
                      <a:r>
                        <a:rPr lang="sv-SE" sz="1600" dirty="0" smtClean="0">
                          <a:solidFill>
                            <a:schemeClr val="tx2"/>
                          </a:solidFill>
                        </a:rPr>
                        <a:t>Håller med en del</a:t>
                      </a:r>
                      <a:endParaRPr lang="sv-SE" sz="1600" dirty="0">
                        <a:solidFill>
                          <a:schemeClr val="tx2"/>
                        </a:solidFill>
                      </a:endParaRPr>
                    </a:p>
                  </a:txBody>
                  <a:tcPr marL="91439" marR="91439" marT="45744" marB="45744">
                    <a:solidFill>
                      <a:srgbClr val="CCFF99"/>
                    </a:solidFill>
                  </a:tcPr>
                </a:tc>
                <a:tc>
                  <a:txBody>
                    <a:bodyPr/>
                    <a:lstStyle/>
                    <a:p>
                      <a:pPr algn="ctr"/>
                      <a:r>
                        <a:rPr lang="sv-SE" sz="1600" dirty="0" smtClean="0">
                          <a:solidFill>
                            <a:schemeClr val="tx2"/>
                          </a:solidFill>
                        </a:rPr>
                        <a:t>4 Håller helt med</a:t>
                      </a:r>
                    </a:p>
                  </a:txBody>
                  <a:tcPr marL="91439" marR="91439" marT="45744" marB="45744">
                    <a:solidFill>
                      <a:srgbClr val="92D050"/>
                    </a:solidFill>
                  </a:tcPr>
                </a:tc>
              </a:tr>
              <a:tr h="441853">
                <a:tc>
                  <a:txBody>
                    <a:bodyPr/>
                    <a:lstStyle/>
                    <a:p>
                      <a:pPr algn="ctr"/>
                      <a:r>
                        <a:rPr lang="sv-SE" sz="1600" b="1" dirty="0" smtClean="0">
                          <a:solidFill>
                            <a:schemeClr val="tx2"/>
                          </a:solidFill>
                        </a:rPr>
                        <a:t>0</a:t>
                      </a:r>
                      <a:endParaRPr lang="sv-SE" sz="1600" b="1" dirty="0">
                        <a:solidFill>
                          <a:schemeClr val="tx2"/>
                        </a:solidFill>
                      </a:endParaRPr>
                    </a:p>
                  </a:txBody>
                  <a:tcPr marL="91439" marR="91439" marT="45744" marB="45744">
                    <a:solidFill>
                      <a:srgbClr val="FF7C80"/>
                    </a:solidFill>
                  </a:tcPr>
                </a:tc>
                <a:tc>
                  <a:txBody>
                    <a:bodyPr/>
                    <a:lstStyle/>
                    <a:p>
                      <a:pPr algn="ctr"/>
                      <a:r>
                        <a:rPr lang="sv-SE" sz="1600" b="1" dirty="0" smtClean="0">
                          <a:solidFill>
                            <a:schemeClr val="tx2"/>
                          </a:solidFill>
                        </a:rPr>
                        <a:t>33,3</a:t>
                      </a:r>
                      <a:endParaRPr lang="sv-SE" sz="1600" b="1" dirty="0">
                        <a:solidFill>
                          <a:schemeClr val="tx2"/>
                        </a:solidFill>
                      </a:endParaRPr>
                    </a:p>
                  </a:txBody>
                  <a:tcPr marL="91439" marR="91439" marT="45744" marB="45744">
                    <a:solidFill>
                      <a:srgbClr val="FFFF00"/>
                    </a:solidFill>
                  </a:tcPr>
                </a:tc>
                <a:tc>
                  <a:txBody>
                    <a:bodyPr/>
                    <a:lstStyle/>
                    <a:p>
                      <a:pPr algn="ctr"/>
                      <a:r>
                        <a:rPr lang="sv-SE" sz="1600" b="1" dirty="0" smtClean="0">
                          <a:solidFill>
                            <a:schemeClr val="tx2"/>
                          </a:solidFill>
                        </a:rPr>
                        <a:t>66,7</a:t>
                      </a:r>
                      <a:endParaRPr lang="sv-SE" sz="1600" b="1" dirty="0">
                        <a:solidFill>
                          <a:schemeClr val="tx2"/>
                        </a:solidFill>
                      </a:endParaRPr>
                    </a:p>
                  </a:txBody>
                  <a:tcPr marL="91439" marR="91439" marT="45744" marB="45744">
                    <a:solidFill>
                      <a:srgbClr val="CCFF99"/>
                    </a:solidFill>
                  </a:tcPr>
                </a:tc>
                <a:tc>
                  <a:txBody>
                    <a:bodyPr/>
                    <a:lstStyle/>
                    <a:p>
                      <a:pPr algn="ctr"/>
                      <a:r>
                        <a:rPr lang="sv-SE" sz="1600" b="1" dirty="0" smtClean="0">
                          <a:solidFill>
                            <a:schemeClr val="tx2"/>
                          </a:solidFill>
                        </a:rPr>
                        <a:t>100</a:t>
                      </a:r>
                      <a:endParaRPr lang="sv-SE" sz="1600" b="1" dirty="0">
                        <a:solidFill>
                          <a:schemeClr val="tx2"/>
                        </a:solidFill>
                      </a:endParaRPr>
                    </a:p>
                  </a:txBody>
                  <a:tcPr marL="91439" marR="91439" marT="45744" marB="45744">
                    <a:solidFill>
                      <a:srgbClr val="92D050"/>
                    </a:solidFill>
                  </a:tcPr>
                </a:tc>
              </a:tr>
            </a:tbl>
          </a:graphicData>
        </a:graphic>
      </p:graphicFrame>
      <p:sp>
        <p:nvSpPr>
          <p:cNvPr id="5140" name="Platshållare för bildnummer 1"/>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fld id="{1C55CC08-E9AA-4192-A815-AC15E53A6E76}" type="slidenum">
              <a:rPr lang="sv-SE" altLang="en-US" smtClean="0"/>
              <a:pPr/>
              <a:t>2</a:t>
            </a:fld>
            <a:endParaRPr lang="sv-SE" altLang="en-US" smtClean="0"/>
          </a:p>
        </p:txBody>
      </p:sp>
    </p:spTree>
    <p:extLst>
      <p:ext uri="{BB962C8B-B14F-4D97-AF65-F5344CB8AC3E}">
        <p14:creationId xmlns:p14="http://schemas.microsoft.com/office/powerpoint/2010/main" val="250916539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5" name="Picture 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22539" y="1628800"/>
            <a:ext cx="8275407" cy="2863255"/>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Platshållare för datum 2"/>
          <p:cNvSpPr>
            <a:spLocks noGrp="1"/>
          </p:cNvSpPr>
          <p:nvPr>
            <p:ph type="dt" sz="half" idx="10"/>
          </p:nvPr>
        </p:nvSpPr>
        <p:spPr/>
        <p:txBody>
          <a:bodyPr/>
          <a:lstStyle/>
          <a:p>
            <a:fld id="{A150A6D1-BEE5-4D9F-B1B8-B73AF8641E00}" type="datetime1">
              <a:rPr lang="sv-SE" smtClean="0"/>
              <a:t>2017-09-11</a:t>
            </a:fld>
            <a:endParaRPr lang="sv-SE"/>
          </a:p>
        </p:txBody>
      </p:sp>
      <p:sp>
        <p:nvSpPr>
          <p:cNvPr id="4" name="textruta 3"/>
          <p:cNvSpPr txBox="1"/>
          <p:nvPr/>
        </p:nvSpPr>
        <p:spPr>
          <a:xfrm>
            <a:off x="617277" y="476672"/>
            <a:ext cx="7883697" cy="830997"/>
          </a:xfrm>
          <a:prstGeom prst="rect">
            <a:avLst/>
          </a:prstGeom>
          <a:noFill/>
        </p:spPr>
        <p:txBody>
          <a:bodyPr wrap="none" rtlCol="0">
            <a:spAutoFit/>
          </a:bodyPr>
          <a:lstStyle/>
          <a:p>
            <a:r>
              <a:rPr lang="sv-SE" sz="2400" dirty="0" smtClean="0"/>
              <a:t>Resultat från våren 2017 – deltagarnas mål och framtida nytta</a:t>
            </a:r>
          </a:p>
          <a:p>
            <a:r>
              <a:rPr lang="sv-SE" sz="2400" dirty="0" smtClean="0"/>
              <a:t>Fördelning efter kön</a:t>
            </a:r>
            <a:endParaRPr lang="sv-SE" sz="2400" dirty="0"/>
          </a:p>
        </p:txBody>
      </p:sp>
      <p:sp>
        <p:nvSpPr>
          <p:cNvPr id="5" name="textruta 4"/>
          <p:cNvSpPr txBox="1"/>
          <p:nvPr/>
        </p:nvSpPr>
        <p:spPr>
          <a:xfrm>
            <a:off x="386771" y="5025459"/>
            <a:ext cx="8311175" cy="461665"/>
          </a:xfrm>
          <a:prstGeom prst="rect">
            <a:avLst/>
          </a:prstGeom>
          <a:noFill/>
        </p:spPr>
        <p:txBody>
          <a:bodyPr wrap="square" rtlCol="0">
            <a:spAutoFit/>
          </a:bodyPr>
          <a:lstStyle/>
          <a:p>
            <a:r>
              <a:rPr lang="sv-SE" sz="1200" dirty="0" smtClean="0"/>
              <a:t>Resultaten redovisas som medeltal index, dvs. medelvärden av alla svar på en skala 0 – 100. Värdet 100 skulle innebära att alla håller med om påståendet. Värdet 0 skulle betyda att ingen håller med. 6100 svarade på enkäten.</a:t>
            </a:r>
            <a:endParaRPr lang="sv-SE" sz="1200" dirty="0"/>
          </a:p>
        </p:txBody>
      </p:sp>
    </p:spTree>
    <p:extLst>
      <p:ext uri="{BB962C8B-B14F-4D97-AF65-F5344CB8AC3E}">
        <p14:creationId xmlns:p14="http://schemas.microsoft.com/office/powerpoint/2010/main" val="23967032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datum 1"/>
          <p:cNvSpPr>
            <a:spLocks noGrp="1"/>
          </p:cNvSpPr>
          <p:nvPr>
            <p:ph type="dt" sz="half" idx="10"/>
          </p:nvPr>
        </p:nvSpPr>
        <p:spPr/>
        <p:txBody>
          <a:bodyPr/>
          <a:lstStyle/>
          <a:p>
            <a:fld id="{22FDC47E-65FD-42FF-8508-17153156AC50}" type="datetime1">
              <a:rPr lang="sv-SE" smtClean="0"/>
              <a:t>2017-09-11</a:t>
            </a:fld>
            <a:endParaRPr lang="sv-SE"/>
          </a:p>
        </p:txBody>
      </p:sp>
      <p:sp>
        <p:nvSpPr>
          <p:cNvPr id="5" name="Rektangel 4"/>
          <p:cNvSpPr/>
          <p:nvPr/>
        </p:nvSpPr>
        <p:spPr>
          <a:xfrm>
            <a:off x="755576" y="4653136"/>
            <a:ext cx="8136904" cy="738664"/>
          </a:xfrm>
          <a:prstGeom prst="rect">
            <a:avLst/>
          </a:prstGeom>
        </p:spPr>
        <p:txBody>
          <a:bodyPr wrap="square">
            <a:spAutoFit/>
          </a:bodyPr>
          <a:lstStyle/>
          <a:p>
            <a:r>
              <a:rPr lang="sv-SE" sz="1400" dirty="0" smtClean="0"/>
              <a:t>Resultaten redovisas som medeltal index, dvs. medelvärden av alla svar på en skala 0 – 100. Värdet 100 skulle innebära att alla håller med om påståendet. Värdet 0 skulle betyda att ingen håller med. 6100 svarade på enkäten.</a:t>
            </a:r>
            <a:endParaRPr lang="sv-SE" sz="1400" dirty="0"/>
          </a:p>
        </p:txBody>
      </p:sp>
      <p:graphicFrame>
        <p:nvGraphicFramePr>
          <p:cNvPr id="6" name="Objekt 5"/>
          <p:cNvGraphicFramePr>
            <a:graphicFrameLocks noChangeAspect="1"/>
          </p:cNvGraphicFramePr>
          <p:nvPr>
            <p:extLst>
              <p:ext uri="{D42A27DB-BD31-4B8C-83A1-F6EECF244321}">
                <p14:modId xmlns:p14="http://schemas.microsoft.com/office/powerpoint/2010/main" val="2182012878"/>
              </p:ext>
            </p:extLst>
          </p:nvPr>
        </p:nvGraphicFramePr>
        <p:xfrm>
          <a:off x="203200" y="1340768"/>
          <a:ext cx="8737600" cy="2808312"/>
        </p:xfrm>
        <a:graphic>
          <a:graphicData uri="http://schemas.openxmlformats.org/presentationml/2006/ole">
            <mc:AlternateContent xmlns:mc="http://schemas.openxmlformats.org/markup-compatibility/2006">
              <mc:Choice xmlns:v="urn:schemas-microsoft-com:vml" Requires="v">
                <p:oleObj spid="_x0000_s2056" name="Kalkylblad" r:id="rId3" imgW="10477444" imgH="2811827" progId="Excel.Sheet.12">
                  <p:embed/>
                </p:oleObj>
              </mc:Choice>
              <mc:Fallback>
                <p:oleObj name="Kalkylblad" r:id="rId3" imgW="10477444" imgH="2811827" progId="Excel.Sheet.12">
                  <p:embed/>
                  <p:pic>
                    <p:nvPicPr>
                      <p:cNvPr id="0" name=""/>
                      <p:cNvPicPr/>
                      <p:nvPr/>
                    </p:nvPicPr>
                    <p:blipFill>
                      <a:blip r:embed="rId4"/>
                      <a:stretch>
                        <a:fillRect/>
                      </a:stretch>
                    </p:blipFill>
                    <p:spPr>
                      <a:xfrm>
                        <a:off x="203200" y="1340768"/>
                        <a:ext cx="8737600" cy="2808312"/>
                      </a:xfrm>
                      <a:prstGeom prst="rect">
                        <a:avLst/>
                      </a:prstGeom>
                      <a:ln>
                        <a:solidFill>
                          <a:schemeClr val="tx1"/>
                        </a:solidFill>
                      </a:ln>
                    </p:spPr>
                  </p:pic>
                </p:oleObj>
              </mc:Fallback>
            </mc:AlternateContent>
          </a:graphicData>
        </a:graphic>
      </p:graphicFrame>
      <p:sp>
        <p:nvSpPr>
          <p:cNvPr id="7" name="Rektangel 6"/>
          <p:cNvSpPr/>
          <p:nvPr/>
        </p:nvSpPr>
        <p:spPr>
          <a:xfrm>
            <a:off x="899592" y="260648"/>
            <a:ext cx="7344816" cy="707886"/>
          </a:xfrm>
          <a:prstGeom prst="rect">
            <a:avLst/>
          </a:prstGeom>
        </p:spPr>
        <p:txBody>
          <a:bodyPr wrap="square">
            <a:spAutoFit/>
          </a:bodyPr>
          <a:lstStyle/>
          <a:p>
            <a:r>
              <a:rPr lang="sv-SE" sz="2000" dirty="0" smtClean="0"/>
              <a:t>Resultat från våren 2017 – deltagarnas mål och framtida nytta</a:t>
            </a:r>
          </a:p>
          <a:p>
            <a:r>
              <a:rPr lang="sv-SE" sz="2000" dirty="0" smtClean="0"/>
              <a:t>Fördelning efter ålder</a:t>
            </a:r>
            <a:endParaRPr lang="sv-SE" sz="2000" dirty="0"/>
          </a:p>
        </p:txBody>
      </p:sp>
    </p:spTree>
    <p:extLst>
      <p:ext uri="{BB962C8B-B14F-4D97-AF65-F5344CB8AC3E}">
        <p14:creationId xmlns:p14="http://schemas.microsoft.com/office/powerpoint/2010/main" val="44275738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datum 1"/>
          <p:cNvSpPr>
            <a:spLocks noGrp="1"/>
          </p:cNvSpPr>
          <p:nvPr>
            <p:ph type="dt" sz="half" idx="10"/>
          </p:nvPr>
        </p:nvSpPr>
        <p:spPr/>
        <p:txBody>
          <a:bodyPr/>
          <a:lstStyle/>
          <a:p>
            <a:fld id="{22FDC47E-65FD-42FF-8508-17153156AC50}" type="datetime1">
              <a:rPr lang="sv-SE" smtClean="0"/>
              <a:t>2017-09-11</a:t>
            </a:fld>
            <a:endParaRPr lang="sv-SE"/>
          </a:p>
        </p:txBody>
      </p:sp>
      <p:sp>
        <p:nvSpPr>
          <p:cNvPr id="5" name="Rektangel 4"/>
          <p:cNvSpPr/>
          <p:nvPr/>
        </p:nvSpPr>
        <p:spPr>
          <a:xfrm>
            <a:off x="1043608" y="404664"/>
            <a:ext cx="7416824" cy="646331"/>
          </a:xfrm>
          <a:prstGeom prst="rect">
            <a:avLst/>
          </a:prstGeom>
        </p:spPr>
        <p:txBody>
          <a:bodyPr wrap="square">
            <a:spAutoFit/>
          </a:bodyPr>
          <a:lstStyle/>
          <a:p>
            <a:r>
              <a:rPr lang="sv-SE" dirty="0" smtClean="0"/>
              <a:t>Resultat från våren 2017 – deltagarnas mål och framtida nytta</a:t>
            </a:r>
          </a:p>
          <a:p>
            <a:r>
              <a:rPr lang="sv-SE" dirty="0" smtClean="0"/>
              <a:t>Födda i Sverige (ja), födda utanför Sverige (nej)</a:t>
            </a:r>
            <a:endParaRPr lang="sv-SE" dirty="0"/>
          </a:p>
        </p:txBody>
      </p:sp>
      <p:pic>
        <p:nvPicPr>
          <p:cNvPr id="8196"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56677" y="1844824"/>
            <a:ext cx="8030646" cy="3096344"/>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78429703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Platshållare för bildnummer 1"/>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fld id="{33CAC409-2928-42CA-ACED-07FC3485DBB6}" type="slidenum">
              <a:rPr lang="sv-SE" altLang="en-US" smtClean="0"/>
              <a:pPr/>
              <a:t>6</a:t>
            </a:fld>
            <a:endParaRPr lang="sv-SE" altLang="en-US" smtClean="0"/>
          </a:p>
        </p:txBody>
      </p:sp>
      <p:sp>
        <p:nvSpPr>
          <p:cNvPr id="7170" name="Rectangle 2"/>
          <p:cNvSpPr>
            <a:spLocks noGrp="1" noChangeArrowheads="1"/>
          </p:cNvSpPr>
          <p:nvPr>
            <p:ph type="title" idx="4294967295"/>
          </p:nvPr>
        </p:nvSpPr>
        <p:spPr bwMode="auto">
          <a:xfrm>
            <a:off x="0" y="0"/>
            <a:ext cx="9144000" cy="9366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ormAutofit/>
          </a:bodyPr>
          <a:lstStyle/>
          <a:p>
            <a:r>
              <a:rPr lang="sv-SE" altLang="sv-SE" sz="2000" dirty="0" smtClean="0"/>
              <a:t>Studerandes egna mål </a:t>
            </a:r>
            <a:r>
              <a:rPr lang="sv-SE" altLang="sv-SE" sz="2000" dirty="0" err="1" smtClean="0"/>
              <a:t>vt</a:t>
            </a:r>
            <a:r>
              <a:rPr lang="sv-SE" altLang="sv-SE" sz="2000" dirty="0" smtClean="0"/>
              <a:t> </a:t>
            </a:r>
            <a:r>
              <a:rPr lang="sv-SE" altLang="sv-SE" sz="2000" dirty="0" smtClean="0"/>
              <a:t>2017 </a:t>
            </a:r>
            <a:r>
              <a:rPr lang="sv-SE" altLang="sv-SE" sz="2000" dirty="0" smtClean="0"/>
              <a:t>– variation för 60 skolor kring snittvärdet 77</a:t>
            </a:r>
            <a:endParaRPr lang="sv-SE" altLang="sv-SE" sz="2400" dirty="0" smtClean="0"/>
          </a:p>
        </p:txBody>
      </p:sp>
      <p:graphicFrame>
        <p:nvGraphicFramePr>
          <p:cNvPr id="5" name="Diagram 4"/>
          <p:cNvGraphicFramePr>
            <a:graphicFrameLocks/>
          </p:cNvGraphicFramePr>
          <p:nvPr>
            <p:extLst>
              <p:ext uri="{D42A27DB-BD31-4B8C-83A1-F6EECF244321}">
                <p14:modId xmlns:p14="http://schemas.microsoft.com/office/powerpoint/2010/main" val="798363169"/>
              </p:ext>
            </p:extLst>
          </p:nvPr>
        </p:nvGraphicFramePr>
        <p:xfrm>
          <a:off x="251520" y="1196752"/>
          <a:ext cx="8496944" cy="4896544"/>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14448731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otalTime>113</TotalTime>
  <Words>484</Words>
  <Application>Microsoft Office PowerPoint</Application>
  <PresentationFormat>Bildspel på skärmen (4:3)</PresentationFormat>
  <Paragraphs>41</Paragraphs>
  <Slides>6</Slides>
  <Notes>4</Notes>
  <HiddenSlides>0</HiddenSlides>
  <MMClips>0</MMClips>
  <ScaleCrop>false</ScaleCrop>
  <HeadingPairs>
    <vt:vector size="6" baseType="variant">
      <vt:variant>
        <vt:lpstr>Tema</vt:lpstr>
      </vt:variant>
      <vt:variant>
        <vt:i4>1</vt:i4>
      </vt:variant>
      <vt:variant>
        <vt:lpstr>Serverprogram för OLE-inbäddning</vt:lpstr>
      </vt:variant>
      <vt:variant>
        <vt:i4>1</vt:i4>
      </vt:variant>
      <vt:variant>
        <vt:lpstr>Bildrubriker</vt:lpstr>
      </vt:variant>
      <vt:variant>
        <vt:i4>6</vt:i4>
      </vt:variant>
    </vt:vector>
  </HeadingPairs>
  <TitlesOfParts>
    <vt:vector size="8" baseType="lpstr">
      <vt:lpstr>Office-tema</vt:lpstr>
      <vt:lpstr>Microsoft Excel Worksheet</vt:lpstr>
      <vt:lpstr>Kvalitetsenkäten för studerande mäter folkbildningskvalitet på fyra områden</vt:lpstr>
      <vt:lpstr>PowerPoint-presentation</vt:lpstr>
      <vt:lpstr>PowerPoint-presentation</vt:lpstr>
      <vt:lpstr>PowerPoint-presentation</vt:lpstr>
      <vt:lpstr>PowerPoint-presentation</vt:lpstr>
      <vt:lpstr>Studerandes egna mål vt 2017 – variation för 60 skolor kring snittvärdet 77</vt:lpstr>
    </vt:vector>
  </TitlesOfParts>
  <Company>Hewlett-Packard Company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PowerPoint-presentation</dc:title>
  <dc:creator>Tage</dc:creator>
  <cp:lastModifiedBy>Tage</cp:lastModifiedBy>
  <cp:revision>4</cp:revision>
  <dcterms:created xsi:type="dcterms:W3CDTF">2017-09-11T15:32:40Z</dcterms:created>
  <dcterms:modified xsi:type="dcterms:W3CDTF">2017-09-11T17:25:41Z</dcterms:modified>
</cp:coreProperties>
</file>